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8" r:id="rId22"/>
    <p:sldId id="399" r:id="rId23"/>
    <p:sldId id="400" r:id="rId24"/>
    <p:sldId id="401" r:id="rId25"/>
    <p:sldId id="402" r:id="rId26"/>
    <p:sldId id="288" r:id="rId27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/>
    <p:restoredTop sz="82135"/>
  </p:normalViewPr>
  <p:slideViewPr>
    <p:cSldViewPr snapToGrid="0">
      <p:cViewPr varScale="1">
        <p:scale>
          <a:sx n="114" d="100"/>
          <a:sy n="114" d="100"/>
        </p:scale>
        <p:origin x="1336" y="46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6D4AA-DDE1-6F43-A339-B8D22973A282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21BB-225C-1049-8DBA-B71566A1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539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2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CD28C-D229-5704-D9A7-DB9A7003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E2DD0-3F06-8936-4ADA-493100D26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8EAC0-F6FE-98F6-840B-1EFD09092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F2235-1041-CAFF-8983-78CD1872D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7956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4B74-DA78-D5C2-B295-2B42AC04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F050CF-E25E-8ED7-4F16-CBDAB454E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CBBF4-238F-E5E4-89E6-856E76BED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116C-63E9-84D4-28F5-1B5FD4F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920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DF0F-41DD-F2D9-1F1A-3E02A35FA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930F7-9419-576F-0608-5A0305F1A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7E13B-D62B-DDE3-EB2A-ECE356BB4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46DE6-54A3-1B5B-8E18-1A88D3F88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9205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6391-63DF-4203-07F1-1E85A4F2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BC817-C24A-B1D8-DCD4-00EAD1502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4BEEA-E3BE-4DA2-6DE3-E52AFEC92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D108F-6D8A-B213-F1F7-DFE4CFED3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983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09D36-3E4C-C174-3CCF-73E09B87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5420F-EE0D-E396-55EF-F0E500468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85ED2D-B96B-0EE7-19B6-37BEC9DDA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C6C13-7FB7-2783-2C12-985C013C4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189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30F4-34F9-13E9-FF77-6B114D7D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BC8BED-26F7-ABD0-E423-D4DCF79B88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4C9F7-87A6-075E-C2D5-1961BC832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8A41B-328C-BE56-8F01-365B761735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3793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25E12-C01B-0776-0A0C-90C7AA0FA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7317D-85D2-E1D0-9F39-0A2D4B459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F32D5-EEAE-4B72-8D3F-D797C9FF9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2C4C3-E1EC-5F0C-8384-C1C665892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05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A673-B953-BC30-421B-B555D577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0A3AE-4217-5220-8636-C8C5F0E81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5C1D4-58A5-1333-EC55-28193B8D0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BEB17-3D91-48EA-9323-36D4C8328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178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AAF8-42B1-C174-5B0F-8BE97BF52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D9D2D-6816-AC96-BC41-AAEEF3571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0870D-78A2-772C-489E-381213D5A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34459-CA24-535A-2256-3DC2EAC12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3918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264B-C930-7D8B-D353-0F34020C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79363-2023-5D82-962C-5D62F8CF1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A88A4-BA9A-2DF6-74E2-0647814B7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70547-2140-7C40-2848-BA1C4E88B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50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0A17C-5DDC-566C-817B-EFB3F4CB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08D56-055E-887E-9345-A1AAD339D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DB4F4-FF3D-48CD-500F-0523F55C9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1A854-2675-A71E-F39E-6FE2DCB48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81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13A7-F862-74C7-61C7-A5AF1AA5B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D9F78-6C52-CB69-B895-22968575C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E12B7-45A9-4B69-669C-842E27532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FD21E-224F-05A2-ECEB-904C584BE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1172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86B5-C9C3-64A7-D021-3E12F9BA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70749E-D7D2-9924-AAB1-C46B8ECAD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4BEB4-BB3F-4B33-00EB-9942F0770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4F559-4C40-F650-1A60-9979EB9E9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9283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1069-6A2D-BC5C-A5AE-089970891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38578-67C8-97A0-DBCC-0D06602B7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E45F5-1A37-74EE-C1F7-E7B16664C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411F1-B7DB-76FB-E88E-88C26BBAF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014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A624C-28F8-A203-5F1A-F9DCE7FB0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2CC7C-57EA-6D91-CAAA-3622A6EB4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D9794-1478-5D2B-1BEA-249D00A62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92086-C223-A227-9B87-9C60D09CB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685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C679-CFE0-8F0E-9CFF-6AB7284F2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153D0-699C-D33B-327B-8B283637C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6F7F6-4F5C-3CC3-FAF3-C8B2C540F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C334-1266-2E46-1B15-EC564709E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3720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8D4A-9D29-0F0B-EFC2-F0FC5E92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E8025-107D-E00E-7330-C7965AB36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FE79B-81E3-C0E7-C31E-17D535A1F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DD0E8-BAD5-EE1C-AD74-243662946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7611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EBA8-3AD3-4E33-AA34-C0E30051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FA7A9-6531-69D7-46C6-E26A6C129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A7AC9D-6D84-3194-8E74-081F5A27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B4802-D9C2-74E0-0150-3FE0E0AB4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281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DF37-7736-E295-3069-D910CE75E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D6BB9-83CB-8728-C516-85D7D4C346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B080D-8788-12D9-2AD8-42B8F995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D6232-E8CA-D867-BCD6-6AC965640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6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8C11-DDD6-A1E2-0FF1-6E8BCF47E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0222D0-F77C-15C0-1B8F-C4CD93C64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A3BE6-3F6D-2A67-4120-35A51FAAE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1BCC3-3002-769E-C79C-9AEFF0354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17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281A-32F9-36C9-51D1-E3D997AF2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C2840-D8EF-10F1-D00F-3F4EF7FF7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06EC2-F8CC-8FDC-D47E-07097D979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900AF-7F31-20F0-C8A9-4F156D2B6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279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9AB4-2C32-AC54-74C1-2F42197C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FEDFA-A764-32E9-5054-2D3FAA40A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6D52F-427A-61E7-DEC3-F2C6E3C64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C0AEC-4BD0-BF3D-4C89-B4831D667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585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CED7A-CC99-692C-7FA0-2ED96E05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41212-D6F2-E668-7F87-82A9880CF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233C2-3FAD-E31A-0D8A-DDDE0143A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9B733-8A26-C241-7898-72529A614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03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C527-96FF-004D-541D-536D0613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00065-F523-4FBA-BBFC-C0B007204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E589F-0E94-C34B-213F-7D8B647F0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4AFDE-FEA7-073A-5946-C27327341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324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5EE3-F8E5-4034-A593-0AE3DBD0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374F7-99B5-FD41-ED27-ABE5B8F2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1CBE-76EB-19A9-C2E1-F8985E5B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F2F2-A649-6556-304E-93BE6702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446-7B29-8050-0737-E8660D1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80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D10-8C9B-D565-7A30-A9DC70F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5FF3-8051-C8EC-5E42-6CCEF27F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393A6-2524-B8BE-46DB-E8190BC6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5A4-481C-6E66-931D-836A5054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FA84-5425-388E-D416-9FD563C5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CEA5-1D43-4E4E-DA04-5C833503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2266-6FA0-8838-C647-93FA01CD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6CCF-2412-312F-0245-8FFF31D0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D4C9-AB7F-F763-7132-E8D64104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72D9-8037-A19A-9572-C39142F3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F9F7-CC8A-4906-944A-CEA6FC8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1EB-A135-3A05-9EBE-7C85A1F2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6A28-8823-ED26-E9A2-CEA92DB4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D40-E691-458E-D749-51F9F467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F31C-04FE-7E16-8489-32E01DF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64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534-67A3-A534-1F98-CF569BC0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48EA-BCB6-2DAE-21B5-9CD6924E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E72E-1EDF-BBCB-8B82-40312368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16B6-BC3D-9CA5-E288-59D45DB8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70D-1EBE-0691-4CAA-7B498E28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97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0F08-29D2-0BE8-A532-97314826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BCD-B635-A75F-F801-DED5411B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015-606C-04B4-AE8E-9136B2C52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8CAA-D42E-9E21-DDE0-18E0D3C1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F51E-7880-4DC8-0C5C-162FC160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71F24-6DDF-5570-318E-AEFFDDDE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6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D22-7F47-099B-4A26-8AE10E69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9A05-5FCD-9357-2CF4-A74EC74C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F4BD-002A-D970-B2E7-8713EA36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AF229-30BC-EEA9-287F-9391C4C0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15C6-2E62-D46B-74E4-9151C3CA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BEEDB-EFBE-1AE3-D818-E3FFC96F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AAC7-98CD-C608-D568-D1400D99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3254C-3568-F5AE-8998-A35B9F0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5A9D-D221-6A35-79B9-E682E3A5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A2EC6-F8F1-4A65-2407-2C518254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18E5-DD28-9025-6D89-D477C0F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794D-056A-DB69-2E84-3AA89FBE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1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529E-14ED-A18C-EF39-BD4019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61F4-0176-7B54-D1DC-4DC45C3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F6DC-0688-EA49-32AE-8958B25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E723-93F5-EF46-18B6-2D10CE8A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2666-EC7C-E948-9C6B-928154F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384D-31A5-2240-53DC-F5B635C44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A205-D127-7AF8-F59C-15B011D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DDE3-5BD2-2FFA-E45B-57C4FC4B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BF6C-42CA-CA05-F339-08720995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11A1-855C-3F53-1F11-EA488E95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0F4BDB-465D-5ADF-3860-C027C5BF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1219-17A5-7BAD-924E-A1B56127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21F7C-2441-D48B-EB95-BB569782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F7BC-2EC1-F353-FC8A-89FC067F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160A-96FB-E1D1-5BF2-1842FC68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4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C8361-7A29-A34F-6F08-5E8F8A5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E4B5-91EB-A461-4B1C-BFDE8439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4FA9-30AC-F330-426A-82D1E01EA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BD2FC-95BA-D742-B45D-ACE12235D090}" type="datetimeFigureOut">
              <a:rPr lang="pl-PL" smtClean="0"/>
              <a:t>22.01.2025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1D01-3FA1-822E-C776-B5F590BA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0705-B6FA-FB8F-9F7E-EAA773896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14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83346-7544-EA75-CCAE-E7A864AFE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GB" sz="6600"/>
              <a:t>Etyka, Prywatność i Przyszłe Trendy w Big Data, ML i IoT</a:t>
            </a:r>
            <a:endParaRPr lang="pl-PL" sz="6600"/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7FC6C-2620-8AF4-5A38-FC0CB8B9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4DC34-A711-B5A8-CDB1-F0855F88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Jak unikać problemów etycznych?</a:t>
            </a:r>
            <a:endParaRPr lang="pl-PL" sz="4200"/>
          </a:p>
        </p:txBody>
      </p:sp>
      <p:sp>
        <p:nvSpPr>
          <p:cNvPr id="92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14B0-A8BA-728B-3EBE-2695E50DE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Edukacja i świadomość</a:t>
            </a:r>
            <a:r>
              <a:rPr lang="en-GB" sz="1900"/>
              <a:t>: Szkolenie zespołów w zakresie etyki i prywatności.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Współpraca z ekspertami</a:t>
            </a:r>
            <a:r>
              <a:rPr lang="en-GB" sz="1900"/>
              <a:t>: Zespoły ds. etyki technologicznej w firmach.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Regulacje prawne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RODO (GDPR) w UE – surowe kary za naruszenia.</a:t>
            </a:r>
          </a:p>
          <a:p>
            <a:pPr lvl="1"/>
            <a:r>
              <a:rPr lang="en-GB" sz="1900"/>
              <a:t>Obowiązek informowania o zbieraniu danych.</a:t>
            </a:r>
          </a:p>
        </p:txBody>
      </p:sp>
      <p:pic>
        <p:nvPicPr>
          <p:cNvPr id="9218" name="Picture 2" descr="Case Management Software | AI Legal Software">
            <a:extLst>
              <a:ext uri="{FF2B5EF4-FFF2-40B4-BE49-F238E27FC236}">
                <a16:creationId xmlns:a16="http://schemas.microsoft.com/office/drawing/2014/main" id="{47342FBA-04FE-0FD5-CD77-9C0C9BC9A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5" r="1530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4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57FAF-D7CE-7621-D10D-99663A00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BA226-6F66-11AC-1CAB-8A05CBFF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Jak IoT zmienia świat?</a:t>
            </a:r>
            <a:endParaRPr lang="pl-PL" sz="5400"/>
          </a:p>
        </p:txBody>
      </p:sp>
      <p:sp>
        <p:nvSpPr>
          <p:cNvPr id="1025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C85B-67B4-F4AF-9B58-2DB49DFC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IoT w codziennym życiu:</a:t>
            </a:r>
          </a:p>
          <a:p>
            <a:pPr lvl="1"/>
            <a:r>
              <a:rPr lang="en-GB" sz="1900"/>
              <a:t>Inteligentne liczniki gazu i energii – optymalizacja zużycia.</a:t>
            </a:r>
          </a:p>
          <a:p>
            <a:pPr lvl="1"/>
            <a:r>
              <a:rPr lang="en-GB" sz="1900"/>
              <a:t>Czujniki jakości powietrza – monitorowanie zanieczyszczeń.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Korzyści:</a:t>
            </a:r>
          </a:p>
          <a:p>
            <a:pPr lvl="1"/>
            <a:r>
              <a:rPr lang="en-GB" sz="1900"/>
              <a:t>Oszczędność kosztów.</a:t>
            </a:r>
          </a:p>
          <a:p>
            <a:pPr lvl="1"/>
            <a:r>
              <a:rPr lang="en-GB" sz="1900"/>
              <a:t>Wzrost efektywności.</a:t>
            </a:r>
          </a:p>
          <a:p>
            <a:r>
              <a:rPr lang="en-GB" sz="1900"/>
              <a:t>Przykład: Lodówka IoT zamawiająca brakujące produkty.</a:t>
            </a:r>
          </a:p>
        </p:txBody>
      </p:sp>
      <p:pic>
        <p:nvPicPr>
          <p:cNvPr id="10242" name="Picture 2" descr="How Can IoT Be Used In Home Automation?">
            <a:extLst>
              <a:ext uri="{FF2B5EF4-FFF2-40B4-BE49-F238E27FC236}">
                <a16:creationId xmlns:a16="http://schemas.microsoft.com/office/drawing/2014/main" id="{15B15ED2-22A6-57C5-29A6-A1F8B47A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13253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75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F8B7C-5C59-916A-C0F8-0A0837C3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FBE27-66B7-0767-9ACE-D5904D04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Ryzyka związane z IoT</a:t>
            </a:r>
            <a:endParaRPr lang="pl-PL" sz="5000"/>
          </a:p>
        </p:txBody>
      </p:sp>
      <p:sp>
        <p:nvSpPr>
          <p:cNvPr id="1127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511C-520C-E1C6-9F72-2C27B52FE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Cyberataki</a:t>
            </a:r>
            <a:r>
              <a:rPr lang="en-GB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Ataki na inteligentne liczniki – manipulowanie zużyciem energii.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Przejęcie kontroli nad urządzeniami IoT w domu.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Przykład</a:t>
            </a:r>
            <a:r>
              <a:rPr lang="en-GB" sz="1700"/>
              <a:t>: Ataki DDoS wykorzystujące słabo zabezpieczone urządzenia IoT (botnet Mirai).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Brak standardów bezpieczeństwa</a:t>
            </a:r>
            <a:r>
              <a:rPr lang="en-GB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Słabe hasła domyślne.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Brak regularnych aktualizacji oprogramowania.</a:t>
            </a:r>
          </a:p>
        </p:txBody>
      </p:sp>
      <p:pic>
        <p:nvPicPr>
          <p:cNvPr id="11266" name="Picture 2" descr="IoT: How I hacked my home | Securelist">
            <a:extLst>
              <a:ext uri="{FF2B5EF4-FFF2-40B4-BE49-F238E27FC236}">
                <a16:creationId xmlns:a16="http://schemas.microsoft.com/office/drawing/2014/main" id="{67BECE72-216F-63FB-AE43-8A18693A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11537"/>
            <a:ext cx="5458968" cy="38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6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2929C-A6B2-9980-009B-3430DE89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A88D8-111D-59B3-D631-D18B87DB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Prywatność użytkownika w IoT</a:t>
            </a:r>
            <a:endParaRPr lang="pl-PL" sz="5000"/>
          </a:p>
        </p:txBody>
      </p:sp>
      <p:sp>
        <p:nvSpPr>
          <p:cNvPr id="1229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75F98-683E-42B5-93A5-4E8097BA9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Zbieranie danych przez urządzenia IoT</a:t>
            </a:r>
            <a:r>
              <a:rPr lang="en-GB" sz="2000"/>
              <a:t>:</a:t>
            </a:r>
          </a:p>
          <a:p>
            <a:pPr lvl="1"/>
            <a:r>
              <a:rPr lang="en-GB" sz="2000"/>
              <a:t>Co jest zbierane? Lokalizacja, nawyki, zużycie energii.</a:t>
            </a:r>
          </a:p>
          <a:p>
            <a:pPr lvl="1"/>
            <a:r>
              <a:rPr lang="en-GB" sz="2000"/>
              <a:t>Jak są wykorzystywane? Optymalizacja, marketing.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Przykład</a:t>
            </a:r>
            <a:r>
              <a:rPr lang="en-GB" sz="2000"/>
              <a:t>:</a:t>
            </a:r>
          </a:p>
          <a:p>
            <a:pPr lvl="1"/>
            <a:r>
              <a:rPr lang="en-GB" sz="2000"/>
              <a:t>Aplikacja fitness ujawniająca lokalizację użytkowników.</a:t>
            </a:r>
          </a:p>
          <a:p>
            <a:pPr lvl="1"/>
            <a:r>
              <a:rPr lang="en-GB" sz="2000"/>
              <a:t>Inteligentne liczniki gazu analizujące nawyki domowników.</a:t>
            </a:r>
          </a:p>
        </p:txBody>
      </p:sp>
      <p:pic>
        <p:nvPicPr>
          <p:cNvPr id="12290" name="Picture 2" descr="How To Secure Your IoT Devices">
            <a:extLst>
              <a:ext uri="{FF2B5EF4-FFF2-40B4-BE49-F238E27FC236}">
                <a16:creationId xmlns:a16="http://schemas.microsoft.com/office/drawing/2014/main" id="{00A3F1D3-1658-D622-B5E5-1E35F03A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81887"/>
            <a:ext cx="5458968" cy="409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31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7A004-79F4-B06B-122D-1B6034C1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8439E-E543-52CE-1E90-FC94C34A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Jak chronić swoją prywatność?</a:t>
            </a:r>
          </a:p>
        </p:txBody>
      </p:sp>
      <p:sp>
        <p:nvSpPr>
          <p:cNvPr id="133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DBAF3-FB8A-C526-F6CB-FA8B70763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b="1"/>
              <a:t>Dobre praktyki użytkownika</a:t>
            </a:r>
            <a:r>
              <a:rPr lang="en-GB" sz="2200"/>
              <a:t>:</a:t>
            </a:r>
          </a:p>
          <a:p>
            <a:pPr lvl="1"/>
            <a:r>
              <a:rPr lang="en-GB" sz="2200"/>
              <a:t>Zmiana domyślnych haseł na silne i unikalne.</a:t>
            </a:r>
          </a:p>
          <a:p>
            <a:pPr lvl="1"/>
            <a:r>
              <a:rPr lang="en-GB" sz="2200"/>
              <a:t>Regularne aktualizowanie oprogramowania.</a:t>
            </a:r>
          </a:p>
          <a:p>
            <a:pPr lvl="1"/>
            <a:r>
              <a:rPr lang="en-GB" sz="2200"/>
              <a:t>Wyłączanie urządzeń IoT, gdy nie są używane.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 b="1"/>
              <a:t>Przykład sukcesu</a:t>
            </a:r>
            <a:r>
              <a:rPr lang="en-GB" sz="2200"/>
              <a:t>:</a:t>
            </a:r>
          </a:p>
          <a:p>
            <a:pPr lvl="1"/>
            <a:r>
              <a:rPr lang="en-GB" sz="2200"/>
              <a:t>Użytkownicy świadomi ryzyk obniżają liczbę włamań o 30%.</a:t>
            </a:r>
          </a:p>
        </p:txBody>
      </p:sp>
      <p:pic>
        <p:nvPicPr>
          <p:cNvPr id="13314" name="Picture 2" descr="The importance of strong and secure passwords | Learning Module | Managing  passwords Online Course">
            <a:extLst>
              <a:ext uri="{FF2B5EF4-FFF2-40B4-BE49-F238E27FC236}">
                <a16:creationId xmlns:a16="http://schemas.microsoft.com/office/drawing/2014/main" id="{2DB127F9-E817-7F09-03D1-5FFA98228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446751"/>
            <a:ext cx="5458968" cy="39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5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659C2-A472-DF07-83D5-75A1360C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0756-11C3-DE40-11FD-E1DC7980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Przypadek Strava Heatmap</a:t>
            </a:r>
            <a:endParaRPr lang="pl-PL" sz="5000"/>
          </a:p>
        </p:txBody>
      </p:sp>
      <p:sp>
        <p:nvSpPr>
          <p:cNvPr id="1434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FEC2-1045-CBDB-DCCB-E4BF960D9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Opis przypadku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Strava, aplikacja fitness, stworzyła mapę aktywności użytkowników.</a:t>
            </a:r>
          </a:p>
          <a:p>
            <a:pPr lvl="1"/>
            <a:r>
              <a:rPr lang="en-GB" sz="1700"/>
              <a:t>Mapa ujawniła lokalizację baz wojskowych w odległych regionach.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Konsekwencje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Zagrożenie bezpieczeństwa narodowego.</a:t>
            </a:r>
          </a:p>
          <a:p>
            <a:pPr lvl="1"/>
            <a:r>
              <a:rPr lang="en-GB" sz="1700"/>
              <a:t>Wzrost świadomości na temat prywatności w aplikacjach.</a:t>
            </a:r>
          </a:p>
          <a:p>
            <a:r>
              <a:rPr lang="en-GB" sz="1700" b="1"/>
              <a:t>Wnioski</a:t>
            </a:r>
            <a:r>
              <a:rPr lang="en-GB" sz="1700"/>
              <a:t>: Zawsze kontroluj, jakie dane są publicznie dostępne.</a:t>
            </a:r>
          </a:p>
        </p:txBody>
      </p:sp>
      <p:pic>
        <p:nvPicPr>
          <p:cNvPr id="14338" name="Picture 2" descr="Fitness app Strava lights up staff at military bases - BBC News">
            <a:extLst>
              <a:ext uri="{FF2B5EF4-FFF2-40B4-BE49-F238E27FC236}">
                <a16:creationId xmlns:a16="http://schemas.microsoft.com/office/drawing/2014/main" id="{A62E12B6-21CB-DB3E-BFA3-CEA54A7A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93665"/>
            <a:ext cx="5458968" cy="30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7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F8B75-16D0-B857-CCA2-FB481371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2920A-F2E3-1DAA-CC55-07B36896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Nowe zastosowania Big Data i IoT</a:t>
            </a:r>
            <a:endParaRPr lang="pl-PL" sz="4200"/>
          </a:p>
        </p:txBody>
      </p:sp>
      <p:sp>
        <p:nvSpPr>
          <p:cNvPr id="1536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A45E-9B87-FE48-22E0-77706503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Energetyka i gazownictwo</a:t>
            </a:r>
            <a:r>
              <a:rPr lang="en-GB" sz="15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/>
              <a:t>Przewidywanie zużycia gazu w czasie rzeczywistym.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/>
              <a:t>Monitoring infrastruktury: szybkie wykrywanie nieszczelności.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Przykład</a:t>
            </a:r>
            <a:r>
              <a:rPr lang="en-GB" sz="15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/>
              <a:t>Inteligentne miasta (Smart Cities): zarządzanie sieciami gazowymi i elektrycznymi.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/>
              <a:t>Korzyści: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/>
              <a:t>Redukcja kosztów.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500"/>
              <a:t>Zwiększenie efektywności operacyjnej.</a:t>
            </a:r>
          </a:p>
        </p:txBody>
      </p:sp>
      <p:pic>
        <p:nvPicPr>
          <p:cNvPr id="15362" name="Picture 2" descr="Building Smart Cities: Role of IoT Connectivity | SIMPL IoT">
            <a:extLst>
              <a:ext uri="{FF2B5EF4-FFF2-40B4-BE49-F238E27FC236}">
                <a16:creationId xmlns:a16="http://schemas.microsoft.com/office/drawing/2014/main" id="{28A5A3EE-5AA3-8630-4D22-7017A1EB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2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AE0D6-05F6-5417-C91A-4D1A2E8F3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A2BEF-E08F-90CD-A062-136D9DB3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Rozwój Explainable AI (XAI) i AGI</a:t>
            </a:r>
            <a:endParaRPr lang="pl-PL" sz="3800"/>
          </a:p>
        </p:txBody>
      </p:sp>
      <p:sp>
        <p:nvSpPr>
          <p:cNvPr id="1639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39060-84F1-0C27-E354-71875FC2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200" b="1"/>
              <a:t>Co to jest XAI?</a:t>
            </a:r>
          </a:p>
          <a:p>
            <a:pPr lvl="1"/>
            <a:r>
              <a:rPr lang="en-GB" sz="1200"/>
              <a:t>Sztuczna inteligencja wyjaśniająca swoje decyzje.</a:t>
            </a:r>
          </a:p>
          <a:p>
            <a:pPr lvl="1"/>
            <a:r>
              <a:rPr lang="en-GB" sz="1200"/>
              <a:t>Transparentność w ML: użytkownik wie, dlaczego algorytm podjął określoną decyzję.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b="1"/>
              <a:t>Przykład</a:t>
            </a:r>
            <a:r>
              <a:rPr lang="en-GB" sz="1200"/>
              <a:t>:</a:t>
            </a:r>
          </a:p>
          <a:p>
            <a:pPr lvl="1"/>
            <a:r>
              <a:rPr lang="en-GB" sz="1200"/>
              <a:t>System predykcyjny wykrywa możliwą awarię sprzętu i wyjaśnia, jakie dane na to wskazały.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/>
              <a:t>Wpływ:</a:t>
            </a:r>
          </a:p>
          <a:p>
            <a:pPr lvl="1"/>
            <a:r>
              <a:rPr lang="en-GB" sz="1200"/>
              <a:t>Większe zaufanie do technologii.</a:t>
            </a:r>
          </a:p>
          <a:p>
            <a:pPr lvl="1"/>
            <a:r>
              <a:rPr lang="en-GB" sz="1200"/>
              <a:t>Ułatwione rozwiązywanie problemów etycznych.</a:t>
            </a:r>
          </a:p>
        </p:txBody>
      </p:sp>
      <p:pic>
        <p:nvPicPr>
          <p:cNvPr id="16386" name="Picture 2" descr="Explainable AI (XAI): Benefits and Use Cases | Birlasoft">
            <a:extLst>
              <a:ext uri="{FF2B5EF4-FFF2-40B4-BE49-F238E27FC236}">
                <a16:creationId xmlns:a16="http://schemas.microsoft.com/office/drawing/2014/main" id="{4B65DC1A-A80C-BFC4-F6F2-B847EFB0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5860" y="640080"/>
            <a:ext cx="674059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12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EF401-4CFA-CFC7-74B1-3B362F77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9" name="Rectangle 174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2F9C6-3A58-0528-1D23-222F66FF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400"/>
              <a:t>Konserwacja predykcyjna (Predictive Maintenance)</a:t>
            </a:r>
            <a:endParaRPr lang="pl-PL" sz="3400"/>
          </a:p>
        </p:txBody>
      </p:sp>
      <p:sp>
        <p:nvSpPr>
          <p:cNvPr id="174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AC46-52FB-06AD-C895-FB111956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Definicja</a:t>
            </a:r>
            <a:r>
              <a:rPr lang="en-GB" sz="2000"/>
              <a:t>:</a:t>
            </a:r>
          </a:p>
          <a:p>
            <a:pPr lvl="1"/>
            <a:r>
              <a:rPr lang="en-GB" sz="2000"/>
              <a:t>Prognozowanie awarii maszyn na podstawie danych z czujników IoT.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Przykład w gazownictwie</a:t>
            </a:r>
            <a:r>
              <a:rPr lang="en-GB" sz="2000"/>
              <a:t>:</a:t>
            </a:r>
          </a:p>
          <a:p>
            <a:pPr lvl="1"/>
            <a:r>
              <a:rPr lang="en-GB" sz="2000"/>
              <a:t>Czujniki ciśnienia w rurociągach wykrywające nieprawidłowości.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Korzyści:</a:t>
            </a:r>
          </a:p>
          <a:p>
            <a:pPr lvl="1"/>
            <a:r>
              <a:rPr lang="en-GB" sz="2000"/>
              <a:t>Redukcja kosztów napraw.</a:t>
            </a:r>
          </a:p>
          <a:p>
            <a:pPr lvl="1"/>
            <a:r>
              <a:rPr lang="en-GB" sz="2000"/>
              <a:t>Unikanie niespodziewanych przestojów.</a:t>
            </a:r>
          </a:p>
        </p:txBody>
      </p:sp>
      <p:pic>
        <p:nvPicPr>
          <p:cNvPr id="17410" name="Picture 2" descr="IoT for Predictive Maintenance: Essence, Architecture, Applications">
            <a:extLst>
              <a:ext uri="{FF2B5EF4-FFF2-40B4-BE49-F238E27FC236}">
                <a16:creationId xmlns:a16="http://schemas.microsoft.com/office/drawing/2014/main" id="{9958804F-A356-0E2B-CE42-2E7324E8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7874" y="640080"/>
            <a:ext cx="5261316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8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8B1D1-0630-F598-84CD-CE33E678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6" name="Rectangle 1844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9E72E-D19E-DD98-F8D3-1F434DFB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4200"/>
              <a:t>Zrównoważony rozwój a Big Data i IoT</a:t>
            </a:r>
            <a:endParaRPr lang="pl-PL" sz="4200"/>
          </a:p>
        </p:txBody>
      </p:sp>
      <p:sp>
        <p:nvSpPr>
          <p:cNvPr id="1844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E04F7-17D1-77BC-EF99-6ACE463A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Technologie na rzecz środowiska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IoT monitorujące emisje gazów cieplarnianych.</a:t>
            </a:r>
          </a:p>
          <a:p>
            <a:pPr lvl="1"/>
            <a:r>
              <a:rPr lang="en-GB" sz="1700"/>
              <a:t>Big Data optymalizujące zużycie energii.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Przykład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Inteligentne sieci energetyczne zmniejszające straty energii.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Wpływ:</a:t>
            </a:r>
          </a:p>
          <a:p>
            <a:pPr lvl="1"/>
            <a:r>
              <a:rPr lang="en-GB" sz="1700"/>
              <a:t>Ograniczenie emisji CO₂ w sektorze gazowym.</a:t>
            </a:r>
          </a:p>
          <a:p>
            <a:pPr lvl="1"/>
            <a:r>
              <a:rPr lang="en-GB" sz="1700"/>
              <a:t>Promowanie odnawialnych źródeł energii.</a:t>
            </a:r>
          </a:p>
        </p:txBody>
      </p:sp>
      <p:pic>
        <p:nvPicPr>
          <p:cNvPr id="18434" name="Picture 2" descr="What is Green AI? How it is Revolutionizing Tech for Sustainable Future">
            <a:extLst>
              <a:ext uri="{FF2B5EF4-FFF2-40B4-BE49-F238E27FC236}">
                <a16:creationId xmlns:a16="http://schemas.microsoft.com/office/drawing/2014/main" id="{DE3CC06A-5E49-4731-1791-0DF66653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r="8760"/>
          <a:stretch/>
        </p:blipFill>
        <p:spPr bwMode="auto">
          <a:xfrm>
            <a:off x="6099048" y="707790"/>
            <a:ext cx="5458968" cy="54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1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77243-69BA-0D82-205F-058B19EB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155BD-3495-35DB-22C2-C8BEEB6D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400"/>
              <a:t>Wprowadzenie</a:t>
            </a:r>
            <a:endParaRPr lang="pl-PL" sz="540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4CF8-46DD-E316-9CBA-F98195E20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"Etyka, prywatność i przyszłe trendy w Big Data, ML i IoT”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Big Data</a:t>
            </a:r>
            <a:r>
              <a:rPr lang="en-GB" sz="1900"/>
              <a:t>: Analiza ogromnych zbiorów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ML (Machine Learning)</a:t>
            </a:r>
            <a:r>
              <a:rPr lang="en-GB" sz="1900"/>
              <a:t>: Algorytmy uczące się na podstawie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IoT (Internet of Things)</a:t>
            </a:r>
            <a:r>
              <a:rPr lang="en-GB" sz="1900"/>
              <a:t>: Urządzenia połączone w sieć, wymieniające dane.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Powiązanie z przemysłem gazowym: optymalizacja, automatyzacja, redukcja kosztów.</a:t>
            </a:r>
          </a:p>
        </p:txBody>
      </p:sp>
      <p:pic>
        <p:nvPicPr>
          <p:cNvPr id="1026" name="Picture 2" descr="IoT data analysis by big data and data mining | Download Scientific Diagram">
            <a:extLst>
              <a:ext uri="{FF2B5EF4-FFF2-40B4-BE49-F238E27FC236}">
                <a16:creationId xmlns:a16="http://schemas.microsoft.com/office/drawing/2014/main" id="{EFB5349B-0B05-DB06-881C-46AD2889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95533"/>
            <a:ext cx="5458968" cy="40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92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B491D-C656-8E3F-B374-D5FC4848C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05E42-8CA4-A790-0D1D-5F950831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Przyszłość urządzeń IoT</a:t>
            </a:r>
          </a:p>
        </p:txBody>
      </p:sp>
      <p:sp>
        <p:nvSpPr>
          <p:cNvPr id="1946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DE9D-81CF-5D75-735A-58FBF9C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Nowe technologie zasilania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IoT napędzane energią słoneczną lub cieplną.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Autonomiczne urządzenia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Drony monitorujące rurociągi gazowe.</a:t>
            </a:r>
          </a:p>
          <a:p>
            <a:pPr lvl="1"/>
            <a:r>
              <a:rPr lang="en-GB" sz="1900"/>
              <a:t>Samonaprawiające się urządzenia IoT.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Prognoza:</a:t>
            </a:r>
          </a:p>
          <a:p>
            <a:pPr lvl="1"/>
            <a:r>
              <a:rPr lang="en-GB" sz="1900"/>
              <a:t>W każdym zachodnim domu za 5 lat będzie urządzenie IoT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900"/>
          </a:p>
        </p:txBody>
      </p:sp>
      <p:pic>
        <p:nvPicPr>
          <p:cNvPr id="19458" name="Picture 2" descr="UAV Methane Detection — Latest Advances and the Current State of the Markets">
            <a:extLst>
              <a:ext uri="{FF2B5EF4-FFF2-40B4-BE49-F238E27FC236}">
                <a16:creationId xmlns:a16="http://schemas.microsoft.com/office/drawing/2014/main" id="{CA736687-6ECD-3CD8-CCCE-04AD9C541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18361"/>
            <a:ext cx="5458968" cy="382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3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6F785-7ABB-E126-077B-E980AEB86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99978-019A-A2B8-9F45-9E5F2BAB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Dlaczego regulacje są ważne?</a:t>
            </a:r>
          </a:p>
        </p:txBody>
      </p:sp>
      <p:sp>
        <p:nvSpPr>
          <p:cNvPr id="2048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D4FF7-6D3F-06A0-966C-FDBF2625C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Ochrona użytkowników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Zapewnienie prywatności i bezpieczeństwa danych.</a:t>
            </a:r>
          </a:p>
          <a:p>
            <a:pPr lvl="1"/>
            <a:r>
              <a:rPr lang="en-GB" sz="1500"/>
              <a:t>Ograniczenie wykorzystania danych w sposób nieetyczny.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Przykład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RODO (GDPR) w UE: nakłada wysokie kary za naruszenia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Korzyści dla branży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Budowanie zaufania klientów.</a:t>
            </a:r>
          </a:p>
          <a:p>
            <a:pPr lvl="1"/>
            <a:r>
              <a:rPr lang="en-GB" sz="1500"/>
              <a:t>Utrzymanie konkurencyjności dzięki etycznym praktykom.</a:t>
            </a:r>
          </a:p>
        </p:txBody>
      </p:sp>
      <p:pic>
        <p:nvPicPr>
          <p:cNvPr id="20482" name="Picture 2" descr="Regional and International AI Regulations and Laws in 2024">
            <a:extLst>
              <a:ext uri="{FF2B5EF4-FFF2-40B4-BE49-F238E27FC236}">
                <a16:creationId xmlns:a16="http://schemas.microsoft.com/office/drawing/2014/main" id="{229AB582-6CA4-D36B-8D30-8E9C352F6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5" r="1878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9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0A7AA-F4BA-11E2-9E1B-0A444550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DE292-BE87-E0C7-D664-8B80F6B1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Kluczowe regulacje prawne</a:t>
            </a:r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3299-B41D-9EE5-B0F7-F065C612C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RODO (GDPR)</a:t>
            </a:r>
            <a:r>
              <a:rPr lang="en-GB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/>
              <a:t>Obowiązek informowania użytkowników o zbieraniu danych.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/>
              <a:t>Prawo do bycia zapomnianym.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CCPA (California Consumer Privacy Act)</a:t>
            </a:r>
            <a:r>
              <a:rPr lang="en-GB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/>
              <a:t>Podobne prawa w USA, ale bardziej ograniczone.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Inne regulacje</a:t>
            </a:r>
            <a:r>
              <a:rPr lang="en-GB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/>
              <a:t>Regulacje dotyczące AI (planowane w UE).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/>
              <a:t>Standardy bezpieczeństwa dla urządzeń IoT.</a:t>
            </a:r>
          </a:p>
        </p:txBody>
      </p:sp>
      <p:pic>
        <p:nvPicPr>
          <p:cNvPr id="21506" name="Picture 2" descr="Global AI Regulations Tracker: Europe, Americas &amp; Asia-Pacific Overview">
            <a:extLst>
              <a:ext uri="{FF2B5EF4-FFF2-40B4-BE49-F238E27FC236}">
                <a16:creationId xmlns:a16="http://schemas.microsoft.com/office/drawing/2014/main" id="{F4DD2686-3B88-5CD7-FC43-3DF24962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11180"/>
            <a:ext cx="6903720" cy="44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85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78838-C3D8-076A-EF4D-6F2F30F0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0BB9C-0B6E-E257-7C27-79FD3FE6D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400"/>
              <a:t>Odpowiedzialność firm technologicznych</a:t>
            </a:r>
          </a:p>
        </p:txBody>
      </p:sp>
      <p:sp>
        <p:nvSpPr>
          <p:cNvPr id="225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2EAC-F23D-1B69-0743-852F9EED6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Transparentność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Firmy muszą ujawniać, jak dane są wykorzystywane.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Przykład sukcesu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Apple – wprowadzenie funkcji prywatności w aplikacjach.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Nieetyczne praktyki</a:t>
            </a:r>
            <a:r>
              <a:rPr lang="en-GB" sz="1700"/>
              <a:t>:</a:t>
            </a:r>
          </a:p>
          <a:p>
            <a:pPr lvl="1"/>
            <a:r>
              <a:rPr lang="en-GB" sz="1700"/>
              <a:t>Meta (Facebook) – liczne kontrowersje związane z danymi.</a:t>
            </a:r>
          </a:p>
        </p:txBody>
      </p:sp>
      <p:pic>
        <p:nvPicPr>
          <p:cNvPr id="22530" name="Picture 2" descr="Infographic: Timeline of Facebook data scandal - CGTN">
            <a:extLst>
              <a:ext uri="{FF2B5EF4-FFF2-40B4-BE49-F238E27FC236}">
                <a16:creationId xmlns:a16="http://schemas.microsoft.com/office/drawing/2014/main" id="{08C8639B-B457-7BD4-02AB-BE0E421B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6426" y="203102"/>
            <a:ext cx="4774328" cy="64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0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3E09DF-DD39-1B89-DD95-A46193B73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5C689-2621-C122-49C2-8F4583A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Sankcje za naruszenie regulacji</a:t>
            </a:r>
          </a:p>
        </p:txBody>
      </p:sp>
      <p:sp>
        <p:nvSpPr>
          <p:cNvPr id="2356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D8D-A087-FDD6-B520-DE27D248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Kary finansowe</a:t>
            </a:r>
            <a:r>
              <a:rPr lang="en-GB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Google: 50 milionów euro kary za naruszenie RODO.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Facebook: 5 miliardów dolarów kary nałożonej przez FTC.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Wpływ na reputację</a:t>
            </a:r>
            <a:r>
              <a:rPr lang="en-GB" sz="17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Utrata zaufania klientów.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700"/>
              <a:t>Trudności w odzyskaniu pozycji rynkowej.</a:t>
            </a:r>
          </a:p>
        </p:txBody>
      </p:sp>
      <p:pic>
        <p:nvPicPr>
          <p:cNvPr id="23554" name="Picture 2" descr="Newspaper headlines: Data concerns put Facebook on front pages">
            <a:extLst>
              <a:ext uri="{FF2B5EF4-FFF2-40B4-BE49-F238E27FC236}">
                <a16:creationId xmlns:a16="http://schemas.microsoft.com/office/drawing/2014/main" id="{F0166F45-CD03-44E7-A492-DF3A0E4C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487329"/>
            <a:ext cx="6903720" cy="38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73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DD73F-47E1-ACF1-6455-0DF96A076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FAA6-2907-4551-A3F5-3D14C119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4200"/>
              <a:t>Jak zapewnić zgodność z regulacjami?</a:t>
            </a:r>
          </a:p>
        </p:txBody>
      </p:sp>
      <p:sp>
        <p:nvSpPr>
          <p:cNvPr id="2458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721A-6790-8EFB-386B-C0DA41BE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Audyt danych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Regularne sprawdzanie sposobu przetwarzania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Zatrudnianie ekspertów ds. prywatności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Specjaliści ds. zgodności z regulacjami.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500" b="1"/>
              <a:t>Edukacja zespołów</a:t>
            </a:r>
            <a:r>
              <a:rPr lang="en-GB" sz="1500"/>
              <a:t>:</a:t>
            </a:r>
          </a:p>
          <a:p>
            <a:pPr lvl="1"/>
            <a:r>
              <a:rPr lang="en-GB" sz="1500"/>
              <a:t>Szkolenia w zakresie etyki i regulacji technologicznych.</a:t>
            </a:r>
          </a:p>
          <a:p>
            <a:r>
              <a:rPr lang="en-GB" sz="1500"/>
              <a:t>Przykład: Firma implementująca politykę „Privacy by Design”.</a:t>
            </a:r>
          </a:p>
        </p:txBody>
      </p:sp>
      <p:pic>
        <p:nvPicPr>
          <p:cNvPr id="24578" name="Picture 2" descr="Holding artificial intelligence accountable: an introduction to AI auditing.">
            <a:extLst>
              <a:ext uri="{FF2B5EF4-FFF2-40B4-BE49-F238E27FC236}">
                <a16:creationId xmlns:a16="http://schemas.microsoft.com/office/drawing/2014/main" id="{0F87D874-2402-F84B-68B5-A8B68F300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9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5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465C3A-3C74-332B-394B-B93ADE14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427478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61E3-2266-A85C-766D-A9BC90C90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70916-F0A0-4F15-2FF7-02FF865B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Dlaczego to ważne?</a:t>
            </a:r>
            <a:endParaRPr lang="pl-PL" sz="5000"/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900E-BDBE-24B4-EA06-6B9BE4BF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Big Data i IoT rewolucjonizują energetykę i przemysł gazowy.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Prognozy: do 2030 roku IoT w przemyśle gazowym zwiększy efektywność operacyjną o 25%.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200"/>
              <a:t>Wzrost znaczenia etyki i prywatności w technologii.</a:t>
            </a:r>
          </a:p>
        </p:txBody>
      </p:sp>
      <p:pic>
        <p:nvPicPr>
          <p:cNvPr id="2050" name="Picture 2" descr="Expected adoption growth of IoT devices. | Download Scientific Diagram">
            <a:extLst>
              <a:ext uri="{FF2B5EF4-FFF2-40B4-BE49-F238E27FC236}">
                <a16:creationId xmlns:a16="http://schemas.microsoft.com/office/drawing/2014/main" id="{A687C989-C890-4996-378B-F3E972187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27784"/>
            <a:ext cx="5458968" cy="300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60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45EBA-5758-93D3-8B2E-AA227C45E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F4A99-4877-5B8F-6AE7-78672A31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Czym jest Big Data?</a:t>
            </a:r>
            <a:endParaRPr lang="pl-PL" sz="5400"/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89B8-C44E-42F9-7B4B-DC978599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Definicja</a:t>
            </a:r>
            <a:r>
              <a:rPr lang="en-GB" sz="2000"/>
              <a:t>: Analiza zbiorów danych zbyt dużych, by przetworzyć je tradycyjnymi metodami.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Kluczowe cechy:</a:t>
            </a:r>
          </a:p>
          <a:p>
            <a:pPr lvl="1"/>
            <a:r>
              <a:rPr lang="en-GB" sz="2000"/>
              <a:t>Objętość (Volume)</a:t>
            </a:r>
          </a:p>
          <a:p>
            <a:pPr lvl="1"/>
            <a:r>
              <a:rPr lang="en-GB" sz="2000"/>
              <a:t>Różnorodność (Variety)</a:t>
            </a:r>
          </a:p>
          <a:p>
            <a:pPr lvl="1"/>
            <a:r>
              <a:rPr lang="en-GB" sz="2000"/>
              <a:t>Szybkość (Velocity)</a:t>
            </a:r>
          </a:p>
          <a:p>
            <a:r>
              <a:rPr lang="en-GB" sz="2000"/>
              <a:t>Przykład: Analiza danych z inteligentnych liczników gazu.</a:t>
            </a:r>
          </a:p>
        </p:txBody>
      </p:sp>
      <p:pic>
        <p:nvPicPr>
          <p:cNvPr id="3074" name="Picture 2" descr="What is Cloud Computing? A Guide for Beginners - IBT Learning Africa |  In-demand Skills For Global Careers">
            <a:extLst>
              <a:ext uri="{FF2B5EF4-FFF2-40B4-BE49-F238E27FC236}">
                <a16:creationId xmlns:a16="http://schemas.microsoft.com/office/drawing/2014/main" id="{BBB47679-8196-B398-D2C8-2E28F63A4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4" r="1256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2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4A173-355A-B693-BDB6-2EE9AA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B7396-2514-839E-3C00-5BC321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Machine Learning w pigułce</a:t>
            </a:r>
            <a:endParaRPr lang="pl-PL" sz="5000"/>
          </a:p>
        </p:txBody>
      </p:sp>
      <p:sp>
        <p:nvSpPr>
          <p:cNvPr id="410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E319-3B09-CCB8-D260-9738DA4C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Definicja</a:t>
            </a:r>
            <a:r>
              <a:rPr lang="en-GB" sz="1900"/>
              <a:t>: Algorytmy, które uczą się na podstawie danych, aby przewidywać wyniki.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Przykłady w przemyśle gazowym:</a:t>
            </a:r>
          </a:p>
          <a:p>
            <a:pPr lvl="1"/>
            <a:r>
              <a:rPr lang="en-GB" sz="1900"/>
              <a:t>Przewidywanie awarii sprzętu.</a:t>
            </a:r>
          </a:p>
          <a:p>
            <a:pPr lvl="1"/>
            <a:r>
              <a:rPr lang="en-GB" sz="1900"/>
              <a:t>Optymalizacja dostaw gazu.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/>
              <a:t>Typy ML:</a:t>
            </a:r>
          </a:p>
          <a:p>
            <a:pPr lvl="1"/>
            <a:r>
              <a:rPr lang="en-GB" sz="1900"/>
              <a:t>Nadzorowane uczenie (Supervised Learning).</a:t>
            </a:r>
          </a:p>
          <a:p>
            <a:pPr lvl="1"/>
            <a:r>
              <a:rPr lang="en-GB" sz="1900"/>
              <a:t>Nienadzorowane uczenie (Unsupervised Learning).</a:t>
            </a:r>
          </a:p>
        </p:txBody>
      </p:sp>
      <p:pic>
        <p:nvPicPr>
          <p:cNvPr id="4098" name="Picture 2" descr="Online ML Explained &amp; How To Build A Powerful Adaptive Model">
            <a:extLst>
              <a:ext uri="{FF2B5EF4-FFF2-40B4-BE49-F238E27FC236}">
                <a16:creationId xmlns:a16="http://schemas.microsoft.com/office/drawing/2014/main" id="{7B57941C-DDFE-475F-6951-6DF9044E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93665"/>
            <a:ext cx="5458968" cy="30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0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CD0CC-6058-7088-1DB3-CA091C56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C2D80-D48B-66C7-E7F5-DC792E73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Internet of Things (IoT)</a:t>
            </a:r>
            <a:endParaRPr lang="pl-PL" sz="5000"/>
          </a:p>
        </p:txBody>
      </p:sp>
      <p:sp>
        <p:nvSpPr>
          <p:cNvPr id="513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472C-4204-B09E-2A7D-71C95BED3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/>
              <a:t>Definicja</a:t>
            </a:r>
            <a:r>
              <a:rPr lang="en-GB" sz="2000"/>
              <a:t>: Sieć urządzeń komunikujących się w czasie rzeczywistym.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Przykłady urządzeń IoT:</a:t>
            </a:r>
          </a:p>
          <a:p>
            <a:pPr lvl="1"/>
            <a:r>
              <a:rPr lang="en-GB" sz="2000"/>
              <a:t>Inteligentne liczniki gazu.</a:t>
            </a:r>
          </a:p>
          <a:p>
            <a:pPr lvl="1"/>
            <a:r>
              <a:rPr lang="en-GB" sz="2000"/>
              <a:t>Czujniki w rurociągach.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/>
              <a:t>Korzyści:</a:t>
            </a:r>
          </a:p>
          <a:p>
            <a:pPr lvl="1"/>
            <a:r>
              <a:rPr lang="en-GB" sz="2000"/>
              <a:t>Monitorowanie i kontrola zużycia w czasie rzeczywistym.</a:t>
            </a:r>
          </a:p>
          <a:p>
            <a:pPr lvl="1"/>
            <a:r>
              <a:rPr lang="en-GB" sz="2000"/>
              <a:t>Redukcja strat.</a:t>
            </a:r>
          </a:p>
        </p:txBody>
      </p:sp>
      <p:pic>
        <p:nvPicPr>
          <p:cNvPr id="5122" name="Picture 2" descr="IoT Based Gas Leakage Detection system project using Arduino | IoTDunia">
            <a:extLst>
              <a:ext uri="{FF2B5EF4-FFF2-40B4-BE49-F238E27FC236}">
                <a16:creationId xmlns:a16="http://schemas.microsoft.com/office/drawing/2014/main" id="{904761A3-B67F-D5AE-2076-C6C25737C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555627"/>
            <a:ext cx="5458968" cy="374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2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2CF0-1D59-879F-4E9F-A0D9BA51E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0A0F1-363A-B000-250E-789951D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Problemy etyczne w Big Data i ML</a:t>
            </a:r>
            <a:endParaRPr lang="pl-PL" sz="5000"/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EC2E0-AEBD-D466-6ACC-FC7B2B39D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Nieetyczne zbieranie danych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Przykład: Cambridge Analytica – manipulowanie wyborcami na podstawie danych z Facebooka.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Brak zgody użytkownika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Dane osobowe zbierane bez informowania właścicieli.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900" b="1"/>
              <a:t>Błędy algorytmów</a:t>
            </a:r>
            <a:r>
              <a:rPr lang="en-GB" sz="1900"/>
              <a:t>:</a:t>
            </a:r>
          </a:p>
          <a:p>
            <a:pPr lvl="1"/>
            <a:r>
              <a:rPr lang="en-GB" sz="1900"/>
              <a:t>Dyskryminacja w systemach rekrutacyjnych (np. Amazon odrzucający kobiety).</a:t>
            </a:r>
          </a:p>
        </p:txBody>
      </p:sp>
      <p:pic>
        <p:nvPicPr>
          <p:cNvPr id="6146" name="Picture 2" descr="Data Privacy Issues in E-Commerce">
            <a:extLst>
              <a:ext uri="{FF2B5EF4-FFF2-40B4-BE49-F238E27FC236}">
                <a16:creationId xmlns:a16="http://schemas.microsoft.com/office/drawing/2014/main" id="{16C2A2CD-21F1-D28A-37D0-0F40FC7B9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07069"/>
            <a:ext cx="5458968" cy="36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59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660A9-2702-D5A5-DFD0-B05ABC94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21A8D-763D-4ACE-AB4D-F4A54441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4200"/>
              <a:t>Dyskryminacja w algorytmach</a:t>
            </a:r>
            <a:endParaRPr lang="pl-PL" sz="4200"/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7E6B4-6353-CB45-5532-469DDE6D4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Algorytmy mogą powielać istniejące uprzedzenia w danych.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/>
              <a:t>Przykład:</a:t>
            </a:r>
          </a:p>
          <a:p>
            <a:pPr lvl="1"/>
            <a:r>
              <a:rPr lang="en-GB" sz="1400"/>
              <a:t>Algorytm kredytowy odrzuca wnioski grup mniejszościowych.</a:t>
            </a:r>
          </a:p>
          <a:p>
            <a:pPr lvl="1"/>
            <a:r>
              <a:rPr lang="en-GB" sz="1400"/>
              <a:t>Różnice w rozpoznawaniu twarzy: skuteczność dla jasnych vs ciemnych odcieni skóry.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b="1"/>
              <a:t>Dlaczego to się dzieje?</a:t>
            </a:r>
          </a:p>
          <a:p>
            <a:pPr lvl="1"/>
            <a:r>
              <a:rPr lang="en-GB" sz="1400"/>
              <a:t>Dane wejściowe są niekompletne lub zawierają uprzedzenia.</a:t>
            </a:r>
          </a:p>
        </p:txBody>
      </p:sp>
      <p:pic>
        <p:nvPicPr>
          <p:cNvPr id="7170" name="Picture 2" descr="Handling Imbalanced Datasets | Smilegate.AI">
            <a:extLst>
              <a:ext uri="{FF2B5EF4-FFF2-40B4-BE49-F238E27FC236}">
                <a16:creationId xmlns:a16="http://schemas.microsoft.com/office/drawing/2014/main" id="{06BDE5EC-473D-CDE0-AA8E-EB7D3519F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4"/>
            <a:ext cx="6903720" cy="460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2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B5AFC-9A61-AC9A-BAC8-05E76D72D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9DF64-E898-BD19-9347-FA342E96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000"/>
              <a:t>Dobre praktyki w projektowaniu systemów ML</a:t>
            </a:r>
            <a:endParaRPr lang="pl-PL" sz="3000"/>
          </a:p>
        </p:txBody>
      </p:sp>
      <p:sp>
        <p:nvSpPr>
          <p:cNvPr id="820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C2171-65C9-DFE4-B546-007E5F0E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Privacy by Design</a:t>
            </a:r>
            <a:r>
              <a:rPr lang="en-GB" sz="1700"/>
              <a:t>: Tworzenie systemów z wbudowanym poszanowaniem prywatności.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Transparentność</a:t>
            </a:r>
            <a:r>
              <a:rPr lang="en-GB" sz="1700"/>
              <a:t>: Użytkownicy powinni wiedzieć, jakie dane są zbierane i jak są używane.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 b="1"/>
              <a:t>Fairness Testing</a:t>
            </a:r>
            <a:r>
              <a:rPr lang="en-GB" sz="1700"/>
              <a:t>: Testowanie algorytmów pod kątem równości wyników dla różnych grup.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700"/>
              <a:t>Przykład z energetyki: dane z liczników gazu zbierane anonimowo, by chronić użytkowników - czy to ma sens?</a:t>
            </a:r>
          </a:p>
        </p:txBody>
      </p:sp>
      <p:pic>
        <p:nvPicPr>
          <p:cNvPr id="8194" name="Picture 2" descr="Ethical Considerations In Ai And Machine Learning - FasterCapital">
            <a:extLst>
              <a:ext uri="{FF2B5EF4-FFF2-40B4-BE49-F238E27FC236}">
                <a16:creationId xmlns:a16="http://schemas.microsoft.com/office/drawing/2014/main" id="{85248C98-12C5-74A3-F7CB-751FA743A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73195"/>
            <a:ext cx="5458968" cy="311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7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1174</Words>
  <Application>Microsoft Macintosh PowerPoint</Application>
  <PresentationFormat>Widescreen</PresentationFormat>
  <Paragraphs>206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Etyka, Prywatność i Przyszłe Trendy w Big Data, ML i IoT</vt:lpstr>
      <vt:lpstr>Wprowadzenie</vt:lpstr>
      <vt:lpstr>Dlaczego to ważne?</vt:lpstr>
      <vt:lpstr>Czym jest Big Data?</vt:lpstr>
      <vt:lpstr>Machine Learning w pigułce</vt:lpstr>
      <vt:lpstr>Internet of Things (IoT)</vt:lpstr>
      <vt:lpstr>Problemy etyczne w Big Data i ML</vt:lpstr>
      <vt:lpstr>Dyskryminacja w algorytmach</vt:lpstr>
      <vt:lpstr>Dobre praktyki w projektowaniu systemów ML</vt:lpstr>
      <vt:lpstr>Jak unikać problemów etycznych?</vt:lpstr>
      <vt:lpstr>Jak IoT zmienia świat?</vt:lpstr>
      <vt:lpstr>Ryzyka związane z IoT</vt:lpstr>
      <vt:lpstr>Prywatność użytkownika w IoT</vt:lpstr>
      <vt:lpstr>Jak chronić swoją prywatność?</vt:lpstr>
      <vt:lpstr>Przypadek Strava Heatmap</vt:lpstr>
      <vt:lpstr>Nowe zastosowania Big Data i IoT</vt:lpstr>
      <vt:lpstr>Rozwój Explainable AI (XAI) i AGI</vt:lpstr>
      <vt:lpstr>Konserwacja predykcyjna (Predictive Maintenance)</vt:lpstr>
      <vt:lpstr>Zrównoważony rozwój a Big Data i IoT</vt:lpstr>
      <vt:lpstr>Przyszłość urządzeń IoT</vt:lpstr>
      <vt:lpstr>Dlaczego regulacje są ważne?</vt:lpstr>
      <vt:lpstr>Kluczowe regulacje prawne</vt:lpstr>
      <vt:lpstr>Odpowiedzialność firm technologicznych</vt:lpstr>
      <vt:lpstr>Sankcje za naruszenie regulacji</vt:lpstr>
      <vt:lpstr>Jak zapewnić zgodność z regulacjami?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Łukasz Kozarski</dc:creator>
  <cp:lastModifiedBy>Łukasz Kozarski</cp:lastModifiedBy>
  <cp:revision>27</cp:revision>
  <dcterms:created xsi:type="dcterms:W3CDTF">2024-12-12T18:29:26Z</dcterms:created>
  <dcterms:modified xsi:type="dcterms:W3CDTF">2025-01-22T18:42:25Z</dcterms:modified>
</cp:coreProperties>
</file>